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5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9" r:id="rId13"/>
    <p:sldId id="317" r:id="rId14"/>
    <p:sldId id="318" r:id="rId15"/>
    <p:sldId id="320" r:id="rId16"/>
    <p:sldId id="321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65" d="100"/>
          <a:sy n="65" d="100"/>
        </p:scale>
        <p:origin x="66" y="3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2B57A-F014-40B3-A5EC-DADC3EAF41BA}" type="doc">
      <dgm:prSet loTypeId="urn:microsoft.com/office/officeart/2009/3/layout/CircleRelationship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FE1E7E5-4EC9-488E-BEE0-202FEBE402D4}" type="pres">
      <dgm:prSet presAssocID="{5372B57A-F014-40B3-A5EC-DADC3EAF41B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4E2D0A-8150-4FF4-BD56-699495CB2B50}" type="presOf" srcId="{5372B57A-F014-40B3-A5EC-DADC3EAF41BA}" destId="{EFE1E7E5-4EC9-488E-BEE0-202FEBE402D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5/2/2016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5/2/2016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gal-planet.org/2012/01/26/preserving-u-s-fisheries-a-bipartisan-pipe-drea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texas.edu/wildlife/2014/10/01/overfishing-who-care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f.eu/?252450/Failing-fisheries-and-poor-ocean-health-starving-human-food-supply--tide-must-tur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fif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The Global, Regional, and Local Effects of the Commercial Fishing Industry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/>
              <a:t>John Holowaty</a:t>
            </a:r>
          </a:p>
          <a:p>
            <a:pPr algn="ctr"/>
            <a:r>
              <a:rPr lang="it-IT" dirty="0"/>
              <a:t>Siena Heights University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Commercial fishing license sales generated $1.7 million from taxes </a:t>
            </a:r>
          </a:p>
          <a:p>
            <a:r>
              <a:rPr lang="en-US" dirty="0"/>
              <a:t>Recreational freshwater fishing</a:t>
            </a:r>
          </a:p>
          <a:p>
            <a:pPr lvl="1"/>
            <a:r>
              <a:rPr lang="en-US" dirty="0"/>
              <a:t>$1.7 billion</a:t>
            </a:r>
          </a:p>
          <a:p>
            <a:pPr lvl="1"/>
            <a:r>
              <a:rPr lang="en-US" dirty="0"/>
              <a:t>14,040 jobs</a:t>
            </a:r>
          </a:p>
          <a:p>
            <a:r>
              <a:rPr lang="en-US" dirty="0"/>
              <a:t>Recreational saltwater fishing</a:t>
            </a:r>
          </a:p>
          <a:p>
            <a:pPr lvl="1"/>
            <a:r>
              <a:rPr lang="en-US" dirty="0"/>
              <a:t>$7.6 billion</a:t>
            </a:r>
          </a:p>
          <a:p>
            <a:pPr lvl="1"/>
            <a:r>
              <a:rPr lang="en-US" dirty="0"/>
              <a:t>109,341 jobs</a:t>
            </a:r>
          </a:p>
          <a:p>
            <a:r>
              <a:rPr lang="en-US" dirty="0"/>
              <a:t>0.76 bycatch ratio (B/L)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3612" y="1828800"/>
            <a:ext cx="3352801" cy="43241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5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River Lagoon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Generates upwards of $3.7 billion per year</a:t>
            </a:r>
          </a:p>
          <a:p>
            <a:r>
              <a:rPr lang="en-US" dirty="0"/>
              <a:t>Supports 15,000 full and part-time jobs</a:t>
            </a:r>
          </a:p>
          <a:p>
            <a:r>
              <a:rPr lang="en-US" dirty="0"/>
              <a:t>Generates recreational opportunities for over 11 million people per year</a:t>
            </a:r>
          </a:p>
          <a:p>
            <a:r>
              <a:rPr lang="en-US" dirty="0"/>
              <a:t>Responsible for about 12.2% of fishing jobs in Florida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1600200"/>
            <a:ext cx="3562349" cy="4749799"/>
          </a:xfr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8913812" y="6349999"/>
            <a:ext cx="1962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Jared </a:t>
            </a:r>
            <a:r>
              <a:rPr lang="en-US" sz="1100" dirty="0" err="1"/>
              <a:t>Kimmitt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31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Ponce Inlet/Daytona Beach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2209800"/>
            <a:ext cx="38100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612" y="2590800"/>
            <a:ext cx="2791016" cy="3067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2057400"/>
            <a:ext cx="3276600" cy="436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9" y="4779818"/>
            <a:ext cx="3825443" cy="11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Notes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29549"/>
              </p:ext>
            </p:extLst>
          </p:nvPr>
        </p:nvGraphicFramePr>
        <p:xfrm>
          <a:off x="2741612" y="1981200"/>
          <a:ext cx="6858000" cy="393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3666951" imgH="2105110" progId="Excel.Sheet.12">
                  <p:embed/>
                </p:oleObj>
              </mc:Choice>
              <mc:Fallback>
                <p:oleObj name="Worksheet" r:id="rId3" imgW="3666951" imgH="2105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1612" y="1981200"/>
                        <a:ext cx="6858000" cy="393667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1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3412" y="2362200"/>
            <a:ext cx="9144001" cy="1219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317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"102." </a:t>
            </a:r>
            <a:r>
              <a:rPr lang="en-US" i="1" dirty="0"/>
              <a:t>102</a:t>
            </a:r>
            <a:r>
              <a:rPr lang="en-US" dirty="0"/>
              <a:t>. Web. 22 Mar. 2016. &lt;http://www.nmfs.noaa.gov/sfa/sfaguide/102.htm&gt;. </a:t>
            </a:r>
          </a:p>
          <a:p>
            <a:r>
              <a:rPr lang="en-US" dirty="0"/>
              <a:t>"2010-2015: New Horizons." </a:t>
            </a:r>
            <a:r>
              <a:rPr lang="en-US" i="1" dirty="0"/>
              <a:t>—</a:t>
            </a:r>
            <a:r>
              <a:rPr lang="en-US" dirty="0"/>
              <a:t>. Web. 22 Mar. 2016. &lt;https://www.msc.org/about-us/our-history/2010-2015-new-horizons&gt;. </a:t>
            </a:r>
          </a:p>
          <a:p>
            <a:r>
              <a:rPr lang="en-US" dirty="0"/>
              <a:t>"Economics." </a:t>
            </a:r>
            <a:r>
              <a:rPr lang="en-US" i="1" dirty="0"/>
              <a:t>FWC-</a:t>
            </a:r>
            <a:r>
              <a:rPr lang="en-US" dirty="0"/>
              <a:t>. Web. 10 Mar. 2016. &lt;http://www.myfwc.com/about/overview/economics/&gt;. </a:t>
            </a:r>
          </a:p>
          <a:p>
            <a:r>
              <a:rPr lang="en-US" dirty="0"/>
              <a:t>"Florida's Top 10 List of Fish." </a:t>
            </a:r>
            <a:r>
              <a:rPr lang="en-US" i="1" dirty="0"/>
              <a:t>| VisitFlorida.com</a:t>
            </a:r>
            <a:r>
              <a:rPr lang="en-US" dirty="0"/>
              <a:t>. Web. 22 Mar. 2016. &lt;http://www.visitflorida.com/en-us/fishing/articles/fishing-capital/kingmackereltomalin051614.html&gt;. </a:t>
            </a:r>
          </a:p>
          <a:p>
            <a:r>
              <a:rPr lang="en-US" dirty="0"/>
              <a:t>"Indian River Lagoon - </a:t>
            </a:r>
            <a:r>
              <a:rPr lang="en-US" dirty="0" err="1"/>
              <a:t>Spacecoast</a:t>
            </a:r>
            <a:r>
              <a:rPr lang="en-US" dirty="0"/>
              <a:t> Business Magazine." </a:t>
            </a:r>
            <a:r>
              <a:rPr lang="en-US" i="1" dirty="0" err="1"/>
              <a:t>Spacecoast</a:t>
            </a:r>
            <a:r>
              <a:rPr lang="en-US" i="1" dirty="0"/>
              <a:t> Business Magazine RSS</a:t>
            </a:r>
            <a:r>
              <a:rPr lang="en-US" dirty="0"/>
              <a:t>. 2014. Web. 10 Mar. 2016. </a:t>
            </a:r>
          </a:p>
          <a:p>
            <a:r>
              <a:rPr lang="en-US" dirty="0"/>
              <a:t>"Living Blue Planet Report 2015." </a:t>
            </a:r>
            <a:r>
              <a:rPr lang="en-US" i="1" dirty="0"/>
              <a:t>WorldWildlife.org</a:t>
            </a:r>
            <a:r>
              <a:rPr lang="en-US" dirty="0"/>
              <a:t>. World Wildlife Fund, 2015. Web. 10 Mar. 2016.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04015" y="381000"/>
            <a:ext cx="4419600" cy="58674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"Overfishing." </a:t>
            </a:r>
            <a:r>
              <a:rPr lang="en-US" i="1" dirty="0"/>
              <a:t>WorldWildlife.org</a:t>
            </a:r>
            <a:r>
              <a:rPr lang="en-US" dirty="0"/>
              <a:t>. World Wildlife Fund. Web. 09 Mar. 2016. </a:t>
            </a:r>
          </a:p>
          <a:p>
            <a:r>
              <a:rPr lang="en-US" dirty="0"/>
              <a:t>"The Economic Impact of Saltwater Fishing in Florida." </a:t>
            </a:r>
            <a:r>
              <a:rPr lang="en-US" i="1" dirty="0"/>
              <a:t>Value of Saltwater Fishing in Florida</a:t>
            </a:r>
            <a:r>
              <a:rPr lang="en-US" dirty="0"/>
              <a:t>. Web. 22 Mar. 2016. &lt;http://myfwc.com/conservation/value/saltwater-fishing/&gt;. </a:t>
            </a:r>
          </a:p>
          <a:p>
            <a:r>
              <a:rPr lang="en-US" dirty="0"/>
              <a:t>"The Indian River Lagoon: An Estuary of National Significance." </a:t>
            </a:r>
            <a:r>
              <a:rPr lang="en-US" i="1" dirty="0"/>
              <a:t>News Releases</a:t>
            </a:r>
            <a:r>
              <a:rPr lang="en-US" dirty="0"/>
              <a:t>. Web. 10 Mar. 2016. </a:t>
            </a:r>
          </a:p>
          <a:p>
            <a:r>
              <a:rPr lang="en-US" dirty="0"/>
              <a:t>"What We Do." </a:t>
            </a:r>
            <a:r>
              <a:rPr lang="en-US" i="1" dirty="0"/>
              <a:t>—</a:t>
            </a:r>
            <a:r>
              <a:rPr lang="en-US" dirty="0"/>
              <a:t>. Web. 22 Mar. 2016. &lt;https://www.msc.org/about-us/what-we-do&gt;. </a:t>
            </a:r>
          </a:p>
          <a:p>
            <a:r>
              <a:rPr lang="en-US" dirty="0"/>
              <a:t>Bradley, Richard. "</a:t>
            </a:r>
            <a:r>
              <a:rPr lang="en-US" dirty="0" err="1"/>
              <a:t>Lagooner</a:t>
            </a:r>
            <a:r>
              <a:rPr lang="en-US" dirty="0"/>
              <a:t>." </a:t>
            </a:r>
            <a:r>
              <a:rPr lang="en-US" i="1" dirty="0"/>
              <a:t>Indian River Lagoon, Florida's Intracoastal Waterway IRL</a:t>
            </a:r>
            <a:r>
              <a:rPr lang="en-US" dirty="0"/>
              <a:t>. 19 Jan. 2016. Web. 22 Mar. 2016. &lt;http://indian-river.lagooner.com/&gt;. </a:t>
            </a:r>
          </a:p>
          <a:p>
            <a:r>
              <a:rPr lang="en-US" dirty="0"/>
              <a:t>Brooke, Samantha G., Lisa L. </a:t>
            </a:r>
            <a:r>
              <a:rPr lang="en-US" dirty="0" err="1"/>
              <a:t>Desfosse</a:t>
            </a:r>
            <a:r>
              <a:rPr lang="en-US" dirty="0"/>
              <a:t>, William A. Karp.  “Estimating Overall Fish Bycatch in U.S Commercial Fisheries.” </a:t>
            </a:r>
            <a:r>
              <a:rPr lang="en-US" i="1" dirty="0"/>
              <a:t>Marine Fisheries Review </a:t>
            </a:r>
            <a:r>
              <a:rPr lang="en-US" dirty="0"/>
              <a:t>74.3 (2012): 1-5. </a:t>
            </a:r>
          </a:p>
          <a:p>
            <a:r>
              <a:rPr lang="en-US" dirty="0"/>
              <a:t>Census of Marine Life. "How Many Fish In The Sea? Census of Marine Life Launches First Report." </a:t>
            </a:r>
            <a:r>
              <a:rPr lang="en-US" dirty="0" err="1"/>
              <a:t>ScienceDaily</a:t>
            </a:r>
            <a:r>
              <a:rPr lang="en-US" dirty="0"/>
              <a:t>. </a:t>
            </a:r>
            <a:r>
              <a:rPr lang="en-US" dirty="0" err="1"/>
              <a:t>ScienceDaily</a:t>
            </a:r>
            <a:r>
              <a:rPr lang="en-US" dirty="0"/>
              <a:t>, 24 October 2003. </a:t>
            </a:r>
          </a:p>
          <a:p>
            <a:r>
              <a:rPr lang="en-US" dirty="0" err="1"/>
              <a:t>Jha</a:t>
            </a:r>
            <a:r>
              <a:rPr lang="en-US" dirty="0"/>
              <a:t>, </a:t>
            </a:r>
            <a:r>
              <a:rPr lang="en-US" dirty="0" err="1"/>
              <a:t>Alok</a:t>
            </a:r>
            <a:r>
              <a:rPr lang="en-US" dirty="0"/>
              <a:t>. "Eat More Anchovies, Herring and Sardines to save the Ocean's Fish Stocks." </a:t>
            </a:r>
            <a:r>
              <a:rPr lang="en-US" i="1" dirty="0"/>
              <a:t>The Guardian</a:t>
            </a:r>
            <a:r>
              <a:rPr lang="en-US" dirty="0"/>
              <a:t>. Guardian News and Media, 18 Feb. 2011. Web. 22 Mar. 2016. </a:t>
            </a:r>
          </a:p>
          <a:p>
            <a:r>
              <a:rPr lang="en-US" dirty="0" err="1"/>
              <a:t>Österblom</a:t>
            </a:r>
            <a:r>
              <a:rPr lang="en-US" dirty="0"/>
              <a:t>, Henrik, and </a:t>
            </a:r>
            <a:r>
              <a:rPr lang="en-US" dirty="0" err="1"/>
              <a:t>Örjan</a:t>
            </a:r>
            <a:r>
              <a:rPr lang="en-US" dirty="0"/>
              <a:t> </a:t>
            </a:r>
            <a:r>
              <a:rPr lang="en-US" dirty="0" err="1"/>
              <a:t>Bodin</a:t>
            </a:r>
            <a:r>
              <a:rPr lang="en-US" dirty="0"/>
              <a:t>. "Global Cooperation among Diverse Organizations to Reduce Illegal Fishing in the Southern Ocean." </a:t>
            </a:r>
            <a:r>
              <a:rPr lang="en-US" i="1" dirty="0"/>
              <a:t>Conservation Biology</a:t>
            </a:r>
            <a:r>
              <a:rPr lang="en-US" dirty="0"/>
              <a:t> 26.4 (2012): 638-48. Web. </a:t>
            </a:r>
          </a:p>
          <a:p>
            <a:r>
              <a:rPr lang="en-US" dirty="0"/>
              <a:t>Raby, Graham D., Alison H. </a:t>
            </a:r>
            <a:r>
              <a:rPr lang="en-US" dirty="0" err="1"/>
              <a:t>Colotelo</a:t>
            </a:r>
            <a:r>
              <a:rPr lang="en-US" dirty="0"/>
              <a:t>, Steven J. Cooke, and Gabriel </a:t>
            </a:r>
            <a:r>
              <a:rPr lang="en-US" dirty="0" err="1"/>
              <a:t>Blouin</a:t>
            </a:r>
            <a:r>
              <a:rPr lang="en-US" dirty="0"/>
              <a:t>-Demers. "Freshwater Commercial Bycatch: An Understated Conservation Problem." </a:t>
            </a:r>
            <a:r>
              <a:rPr lang="en-US" i="1" dirty="0" err="1"/>
              <a:t>BioScience</a:t>
            </a:r>
            <a:r>
              <a:rPr lang="en-US" dirty="0"/>
              <a:t> 61.4 (2011): 271-279. Web. </a:t>
            </a:r>
          </a:p>
          <a:p>
            <a:r>
              <a:rPr lang="en-US" dirty="0"/>
              <a:t>Reddy, </a:t>
            </a:r>
            <a:r>
              <a:rPr lang="en-US" dirty="0" err="1"/>
              <a:t>Niha</a:t>
            </a:r>
            <a:r>
              <a:rPr lang="en-US" dirty="0"/>
              <a:t>. "Global Commercial Fishing Industry Market Outlook (2015-2022)." 9 Dec. 2015. Web.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2" y="1828800"/>
            <a:ext cx="9144001" cy="990600"/>
          </a:xfrm>
        </p:spPr>
        <p:txBody>
          <a:bodyPr/>
          <a:lstStyle/>
          <a:p>
            <a:r>
              <a:rPr lang="en-US" dirty="0"/>
              <a:t>Explore the two-way effects involved in the act of commercial fishing</a:t>
            </a:r>
          </a:p>
        </p:txBody>
      </p:sp>
      <p:pic>
        <p:nvPicPr>
          <p:cNvPr id="2" name="Picture 1" descr="Planet Earth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6" y="2765583"/>
            <a:ext cx="3285486" cy="33676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25" y="2813624"/>
            <a:ext cx="2489688" cy="33195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Category:Satellite pictures of Florida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2765060"/>
            <a:ext cx="2610314" cy="33681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Humans have relied on the oceans for thousands of years</a:t>
            </a:r>
          </a:p>
          <a:p>
            <a:r>
              <a:rPr lang="en-US" dirty="0"/>
              <a:t>Commercial fishing—What is it?</a:t>
            </a:r>
          </a:p>
          <a:p>
            <a:r>
              <a:rPr lang="en-US" dirty="0"/>
              <a:t>Bycatch</a:t>
            </a:r>
          </a:p>
          <a:p>
            <a:r>
              <a:rPr lang="en-US" dirty="0"/>
              <a:t>Illegal, Unreported, Unregulated (IUU) fishing</a:t>
            </a:r>
          </a:p>
          <a:p>
            <a:r>
              <a:rPr lang="en-US" dirty="0"/>
              <a:t>Marine Stewardship Council (MSC)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ommercial fish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23812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04013" y="5695950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legal-planet.org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Effects- Economics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$230 billion industry in 2014</a:t>
            </a:r>
          </a:p>
          <a:p>
            <a:r>
              <a:rPr lang="en-US" dirty="0"/>
              <a:t>Projected to reach $318 billion by 2022</a:t>
            </a:r>
          </a:p>
          <a:p>
            <a:r>
              <a:rPr lang="en-US" dirty="0"/>
              <a:t>1.7 million job in U.S alone</a:t>
            </a:r>
          </a:p>
          <a:p>
            <a:r>
              <a:rPr lang="en-US" dirty="0"/>
              <a:t>IUU fishing accounts for:</a:t>
            </a:r>
          </a:p>
          <a:p>
            <a:pPr lvl="1"/>
            <a:r>
              <a:rPr lang="en-US" dirty="0"/>
              <a:t>11-26 million tons per year</a:t>
            </a:r>
          </a:p>
          <a:p>
            <a:pPr lvl="1"/>
            <a:r>
              <a:rPr lang="en-US" dirty="0"/>
              <a:t>$10-24 billion annually</a:t>
            </a:r>
          </a:p>
          <a:p>
            <a:pPr lvl="1"/>
            <a:endParaRPr lang="en-US" dirty="0"/>
          </a:p>
        </p:txBody>
      </p:sp>
      <p:pic>
        <p:nvPicPr>
          <p:cNvPr id="2050" name="Picture 2" descr="Overfishing – Who cares? | Global Wildlife Conservation Grou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2297944"/>
            <a:ext cx="4419600" cy="34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4013" y="5779255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sites.utexas.edu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Effects- Overfished</a:t>
            </a:r>
            <a:endParaRPr dirty="0"/>
          </a:p>
        </p:txBody>
      </p:sp>
      <p:graphicFrame>
        <p:nvGraphicFramePr>
          <p:cNvPr id="8" name="Content Placeholder 7" descr="Circle Relationship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2238322"/>
              </p:ext>
            </p:extLst>
          </p:nvPr>
        </p:nvGraphicFramePr>
        <p:xfrm>
          <a:off x="6704013" y="1828800"/>
          <a:ext cx="441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29% classified as overfished</a:t>
            </a:r>
          </a:p>
          <a:p>
            <a:r>
              <a:rPr lang="en-US" dirty="0"/>
              <a:t>61% classified as fully exploited</a:t>
            </a:r>
          </a:p>
          <a:p>
            <a:r>
              <a:rPr lang="en-US" dirty="0"/>
              <a:t>Bottom of the barrel</a:t>
            </a:r>
          </a:p>
          <a:p>
            <a:pPr lvl="1"/>
            <a:r>
              <a:rPr lang="en-US" dirty="0"/>
              <a:t>40% of world’s fishing grounds are deeper than 200 meters</a:t>
            </a:r>
          </a:p>
          <a:p>
            <a:pPr lvl="1"/>
            <a:r>
              <a:rPr lang="en-US" dirty="0"/>
              <a:t>Overexploited </a:t>
            </a:r>
          </a:p>
          <a:p>
            <a:r>
              <a:rPr lang="en-US" dirty="0"/>
              <a:t>Demand increase; Supply decreases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013" y="2256971"/>
            <a:ext cx="499545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49" y="985837"/>
            <a:ext cx="9763125" cy="4886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2212" y="6019800"/>
            <a:ext cx="3433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www.wwf.eu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Bycatch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905000"/>
            <a:ext cx="3053779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4253083"/>
            <a:ext cx="3225800" cy="2419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9" y="4343400"/>
            <a:ext cx="2857500" cy="1895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1905000"/>
            <a:ext cx="3256417" cy="1953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82" y="1607127"/>
            <a:ext cx="2396231" cy="2736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9866" y="4451065"/>
            <a:ext cx="2991262" cy="202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Comic Relief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905000"/>
            <a:ext cx="8551227" cy="43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Organizations Advocating for the Ocean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Commission for the Conservation of Antarctic Marine Living Resources (CCAMLR)</a:t>
            </a:r>
          </a:p>
          <a:p>
            <a:pPr lvl="1"/>
            <a:r>
              <a:rPr lang="en-US" dirty="0"/>
              <a:t>Trying to eliminate IUU fishing</a:t>
            </a:r>
          </a:p>
          <a:p>
            <a:r>
              <a:rPr lang="en-US" dirty="0"/>
              <a:t>The Marine Stewardship Council (MSC)</a:t>
            </a:r>
          </a:p>
          <a:p>
            <a:pPr lvl="1"/>
            <a:r>
              <a:rPr lang="en-US" dirty="0"/>
              <a:t>Create a paradigm shift in global fishing industry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4012" y="2819400"/>
            <a:ext cx="50010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664D9D-6EFF-43CB-87EB-95CB91A0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0</TotalTime>
  <Words>693</Words>
  <Application>Microsoft Office PowerPoint</Application>
  <PresentationFormat>Custom</PresentationFormat>
  <Paragraphs>71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Ocean Waves 16x9</vt:lpstr>
      <vt:lpstr>Worksheet</vt:lpstr>
      <vt:lpstr>The Global, Regional, and Local Effects of the Commercial Fishing Industry</vt:lpstr>
      <vt:lpstr>Purpose</vt:lpstr>
      <vt:lpstr>Background</vt:lpstr>
      <vt:lpstr>Global Effects- Economics</vt:lpstr>
      <vt:lpstr>Global Effects- Overfished</vt:lpstr>
      <vt:lpstr>PowerPoint Presentation</vt:lpstr>
      <vt:lpstr>Bycatch</vt:lpstr>
      <vt:lpstr>Comic Relief</vt:lpstr>
      <vt:lpstr>Organizations Advocating for the Ocean</vt:lpstr>
      <vt:lpstr>Florida</vt:lpstr>
      <vt:lpstr>Indian River Lagoon</vt:lpstr>
      <vt:lpstr>Ponce Inlet/Daytona Beach</vt:lpstr>
      <vt:lpstr>Menu Notes</vt:lpstr>
      <vt:lpstr>Questions?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2016-04-19T22:38:59Z</dcterms:created>
  <dcterms:modified xsi:type="dcterms:W3CDTF">2016-05-02T14:29:33Z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